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513" r:id="rId4"/>
    <p:sldId id="458" r:id="rId5"/>
    <p:sldId id="448" r:id="rId6"/>
    <p:sldId id="507" r:id="rId7"/>
    <p:sldId id="508" r:id="rId8"/>
    <p:sldId id="509" r:id="rId9"/>
    <p:sldId id="510" r:id="rId10"/>
    <p:sldId id="514" r:id="rId11"/>
    <p:sldId id="511" r:id="rId12"/>
    <p:sldId id="512" r:id="rId13"/>
    <p:sldId id="515" r:id="rId14"/>
    <p:sldId id="517" r:id="rId15"/>
    <p:sldId id="518" r:id="rId16"/>
    <p:sldId id="521" r:id="rId17"/>
    <p:sldId id="522" r:id="rId18"/>
    <p:sldId id="523" r:id="rId19"/>
    <p:sldId id="463" r:id="rId20"/>
    <p:sldId id="527" r:id="rId21"/>
    <p:sldId id="459" r:id="rId22"/>
    <p:sldId id="524" r:id="rId23"/>
    <p:sldId id="526" r:id="rId24"/>
    <p:sldId id="529" r:id="rId25"/>
    <p:sldId id="528" r:id="rId26"/>
    <p:sldId id="530" r:id="rId27"/>
    <p:sldId id="531" r:id="rId28"/>
    <p:sldId id="532" r:id="rId29"/>
    <p:sldId id="496" r:id="rId30"/>
    <p:sldId id="533" r:id="rId31"/>
    <p:sldId id="497" r:id="rId32"/>
  </p:sldIdLst>
  <p:sldSz cx="9906000" cy="6858000" type="A4"/>
  <p:notesSz cx="6797675" cy="9926638"/>
  <p:defaultTextStyle>
    <a:defPPr>
      <a:defRPr lang="it-IT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F01"/>
    <a:srgbClr val="008000"/>
    <a:srgbClr val="FFFF00"/>
    <a:srgbClr val="990000"/>
    <a:srgbClr val="1003BD"/>
    <a:srgbClr val="FF0000"/>
    <a:srgbClr val="CCFFFF"/>
    <a:srgbClr val="0066FF"/>
    <a:srgbClr val="1BA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81633" autoAdjust="0"/>
  </p:normalViewPr>
  <p:slideViewPr>
    <p:cSldViewPr>
      <p:cViewPr>
        <p:scale>
          <a:sx n="143" d="100"/>
          <a:sy n="143" d="100"/>
        </p:scale>
        <p:origin x="-288" y="22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1792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390525"/>
            <a:ext cx="5362575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357188" y="4298950"/>
            <a:ext cx="6065837" cy="5275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7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106596-504C-4357-A9D0-BAFE0FEB7BD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026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13D3833D-07BE-4EA1-A3E7-317DACE4D8CE}" type="slidenum">
              <a:rPr lang="it-IT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01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884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120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247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121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139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450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74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t-IT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561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34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629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503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0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969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306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723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WE ARE ENGINNNERING THESE TOOLS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788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8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189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96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4038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965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04ABB250-BB1F-4163-8243-2EEDF35BB625}" type="slidenum">
              <a:rPr lang="it-IT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9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52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9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38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45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67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66FF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2743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8" name="Rectangle 4"/>
          <p:cNvSpPr>
            <a:spLocks/>
          </p:cNvSpPr>
          <p:nvPr userDrawn="1"/>
        </p:nvSpPr>
        <p:spPr bwMode="auto">
          <a:xfrm>
            <a:off x="0" y="6499384"/>
            <a:ext cx="9777535" cy="28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marL="180975" defTabSz="1072743" fontAlgn="auto">
              <a:spcBef>
                <a:spcPts val="0"/>
              </a:spcBef>
              <a:spcAft>
                <a:spcPts val="0"/>
              </a:spcAft>
              <a:tabLst>
                <a:tab pos="809625" algn="l"/>
              </a:tabLst>
              <a:defRPr/>
            </a:pPr>
            <a:fld id="{EDAFDD6B-7E03-4E08-A3B9-CE963E3C2EEC}" type="slidenum">
              <a:rPr lang="it-IT" sz="1400" b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pPr marL="180975" defTabSz="1072743" fontAlgn="auto">
                <a:spcBef>
                  <a:spcPts val="0"/>
                </a:spcBef>
                <a:spcAft>
                  <a:spcPts val="0"/>
                </a:spcAft>
                <a:tabLst>
                  <a:tab pos="809625" algn="l"/>
                </a:tabLst>
                <a:defRPr/>
              </a:pPr>
              <a:t>‹n.›</a:t>
            </a:fld>
            <a:r>
              <a:rPr lang="it-IT" sz="1400" b="1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t> / </a:t>
            </a:r>
            <a:fld id="{775A72BA-5D07-4E64-AF92-A77D95ABD5F6}" type="slidenum">
              <a:rPr lang="it-IT" sz="1400" b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pPr marL="180975" defTabSz="1072743" fontAlgn="auto">
                <a:spcBef>
                  <a:spcPts val="0"/>
                </a:spcBef>
                <a:spcAft>
                  <a:spcPts val="0"/>
                </a:spcAft>
                <a:tabLst>
                  <a:tab pos="809625" algn="l"/>
                </a:tabLst>
                <a:defRPr/>
              </a:pPr>
              <a:t>‹n.›</a:t>
            </a:fld>
            <a:endParaRPr lang="it-IT" sz="1400" b="1" i="1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Century" pitchFamily="18" charset="0"/>
              <a:cs typeface="Times New Roman" pitchFamily="18" charset="0"/>
              <a:sym typeface="TeX Gyre Heros" charset="0"/>
            </a:endParaRPr>
          </a:p>
        </p:txBody>
      </p:sp>
      <p:pic>
        <p:nvPicPr>
          <p:cNvPr id="7" name="Immagine 6" descr="CFAE_03_LatDX_96dpi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blackGray">
          <a:xfrm>
            <a:off x="5000660" y="12062"/>
            <a:ext cx="5024438" cy="67745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Fs001\Fotografico\Foto CenForAvEn (area riservata)\Riservate Comandante\Libro Bianco\interni\D910 Laboratori  e biblioteca 18 11 14\DSC_68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8B8B8"/>
              </a:clrFrom>
              <a:clrTo>
                <a:srgbClr val="B8B8B8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96616" y="1305503"/>
            <a:ext cx="6502597" cy="432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Immagine 5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8" y="14287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52438" y="149225"/>
            <a:ext cx="4143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836712"/>
            <a:ext cx="9906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ENGLISH TRAINING CENTER</a:t>
            </a:r>
          </a:p>
          <a:p>
            <a:pPr algn="ctr"/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STUDENT-CENTERED TEACHING</a:t>
            </a:r>
          </a:p>
          <a:p>
            <a:pPr algn="ctr"/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ITAF LANGUAGE SCHOOL CASE STUDY</a:t>
            </a:r>
          </a:p>
          <a:p>
            <a:pPr algn="ctr"/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COL. STEFANO GENSINI</a:t>
            </a:r>
          </a:p>
          <a:p>
            <a:endParaRPr lang="it-IT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2015</a:t>
            </a:r>
            <a:endPara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9210" y="414908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11785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696" y="2060848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980084" y="1916832"/>
            <a:ext cx="6797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LEARNING THEORIES OVERVIEW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008784" y="2998693"/>
            <a:ext cx="676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STUDENT CENTERED APPROACH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CONCLUSIONS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4" y="4005064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ITAF LANGUAGE SCHOOL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10/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STUDENT-CENTERED APPROACH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4448944" y="3861048"/>
            <a:ext cx="108012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784648" y="1196752"/>
            <a:ext cx="648072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EDUCATIONAL PROGRAMS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856656" y="4653136"/>
            <a:ext cx="6408712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sz="2800" b="1" dirty="0" smtClean="0">
              <a:solidFill>
                <a:srgbClr val="FFFF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EDUCATIONAL METHODS</a:t>
            </a:r>
          </a:p>
          <a:p>
            <a:pPr algn="ctr"/>
            <a:endParaRPr lang="it-IT" sz="2800" b="1" dirty="0" smtClean="0">
              <a:solidFill>
                <a:srgbClr val="FFFF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784648" y="1897668"/>
            <a:ext cx="648072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LEARNING EXPERIENCE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784648" y="2545740"/>
            <a:ext cx="648072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INSTRUCTIONAL APPROACHES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784648" y="3265820"/>
            <a:ext cx="648072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ACADEMIC SUPPORT SPECIALISTS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11/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STUDENT CENTERED APPROACH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4448944" y="3861048"/>
            <a:ext cx="108012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784648" y="1196752"/>
            <a:ext cx="648072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EDUCATIONAL PROGRAMS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856656" y="4653136"/>
            <a:ext cx="6408712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sz="2800" b="1" dirty="0" smtClean="0">
              <a:solidFill>
                <a:srgbClr val="FFFF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EDUCATIONAL METHODS</a:t>
            </a:r>
          </a:p>
          <a:p>
            <a:pPr algn="ctr"/>
            <a:endParaRPr lang="it-IT" sz="2800" b="1" dirty="0" smtClean="0">
              <a:solidFill>
                <a:srgbClr val="FFFF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784648" y="1825660"/>
            <a:ext cx="6480720" cy="52322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LEARNING EXPERIENCE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784648" y="2545740"/>
            <a:ext cx="648072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INSTRUCTIONAL APPROACHES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784648" y="3265820"/>
            <a:ext cx="6480720" cy="52322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ACADEMIC SUPPORT STRATEGIES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909936" y="1863988"/>
            <a:ext cx="586680" cy="5569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1062336" y="3232140"/>
            <a:ext cx="586680" cy="5569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12/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STUDENT CENTERED APPROACH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88504" y="3194973"/>
            <a:ext cx="2736304" cy="95410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LEARNING </a:t>
            </a:r>
          </a:p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EXPERIENCES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440832" y="1897668"/>
            <a:ext cx="2664296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INTERACTION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440832" y="2761764"/>
            <a:ext cx="2664296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COURSE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440832" y="4057908"/>
            <a:ext cx="2664296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PROGRAM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440832" y="5138028"/>
            <a:ext cx="2664296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EXPERIENCE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681192" y="1700808"/>
            <a:ext cx="2664296" cy="138499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TRADITIONAL ACADEMIC SETTINGS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681192" y="3717032"/>
            <a:ext cx="2664296" cy="1815882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NON</a:t>
            </a:r>
          </a:p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TRADITIONAL ACADEMIC SETTINGS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90887" y="1412776"/>
            <a:ext cx="2964186" cy="4392488"/>
          </a:xfrm>
          <a:prstGeom prst="rect">
            <a:avLst/>
          </a:prstGeom>
          <a:noFill/>
          <a:ln w="5715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387231" y="1412776"/>
            <a:ext cx="3102273" cy="4392488"/>
          </a:xfrm>
          <a:prstGeom prst="rect">
            <a:avLst/>
          </a:prstGeom>
          <a:noFill/>
          <a:ln w="5715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13/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STUDENT CENTERED APPROACH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88504" y="3194973"/>
            <a:ext cx="2736304" cy="95410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LEARNING </a:t>
            </a:r>
          </a:p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EXPERIENCES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537176" y="1556792"/>
            <a:ext cx="2808312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EMAIL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537176" y="2276872"/>
            <a:ext cx="2808312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CHAT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537176" y="2996952"/>
            <a:ext cx="2808312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VIDEO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537176" y="4437112"/>
            <a:ext cx="2808312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ysClr val="windowText" lastClr="000000"/>
                </a:solidFill>
              </a:rPr>
              <a:t>APPs</a:t>
            </a:r>
            <a:endParaRPr lang="it-IT" sz="28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87231" y="1412776"/>
            <a:ext cx="3102273" cy="4392488"/>
          </a:xfrm>
          <a:prstGeom prst="rect">
            <a:avLst/>
          </a:prstGeom>
          <a:noFill/>
          <a:ln w="5715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6537176" y="3717032"/>
            <a:ext cx="2808312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SOFTWARE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537176" y="5210036"/>
            <a:ext cx="2808312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GAMES</a:t>
            </a:r>
          </a:p>
        </p:txBody>
      </p:sp>
      <p:pic>
        <p:nvPicPr>
          <p:cNvPr id="26" name="Picture 3" descr="\\Fs001\Fotografico\Foto CenForAvEn (area riservata)\Riservate Comandante\ridotta  DSC_6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77" y="1120496"/>
            <a:ext cx="2634267" cy="489221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14/30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STUDENT CENTERED APPROACH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88504" y="3194973"/>
            <a:ext cx="2736304" cy="95410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ACADEMIC</a:t>
            </a:r>
          </a:p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SUPPORT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584848" y="1753652"/>
            <a:ext cx="576064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CLASSROOM STRATEGIES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584848" y="2545740"/>
            <a:ext cx="576064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SCHOOL BASED STRATEGIES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584848" y="3265820"/>
            <a:ext cx="576064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AFTER HOURS STRATEGIES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584848" y="4849996"/>
            <a:ext cx="576064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TECHNOL. ASSISTED </a:t>
            </a:r>
            <a:r>
              <a:rPr lang="it-IT" sz="2800" b="1" dirty="0" err="1" smtClean="0">
                <a:solidFill>
                  <a:sysClr val="windowText" lastClr="000000"/>
                </a:solidFill>
              </a:rPr>
              <a:t>STRATs</a:t>
            </a:r>
            <a:endParaRPr lang="it-IT" sz="28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368825" y="1412776"/>
            <a:ext cx="6120680" cy="4392488"/>
          </a:xfrm>
          <a:prstGeom prst="rect">
            <a:avLst/>
          </a:prstGeom>
          <a:noFill/>
          <a:ln w="5715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584848" y="4057908"/>
            <a:ext cx="576064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OUTSIDE SCHOOL STRATEGIES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15/30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STUDENT CENTERED </a:t>
            </a:r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APPROACH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2520" y="1268760"/>
            <a:ext cx="8640960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PERSONALIZED TEACHING AND LEARNING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32520" y="1916832"/>
            <a:ext cx="8640960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STUDENT LEARNING «ANYTIME – ANYWERE»</a:t>
            </a:r>
          </a:p>
        </p:txBody>
      </p:sp>
      <p:pic>
        <p:nvPicPr>
          <p:cNvPr id="13" name="Picture 2" descr="\\Fs001\Fotografico\Foto CenForAvEn (area riservata)\Riservate Comandante\Libro Bianco\interni\D910 Laboratori  e biblioteca 18 11 14\DSC_6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8764" y="2636912"/>
            <a:ext cx="508652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16/30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9210" y="414908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11785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696" y="2060848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980084" y="1916832"/>
            <a:ext cx="6797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LEARNING THEORIES OVERVIEW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008784" y="2998693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STUDENT CENTERED APPROACH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CONCLUSIONS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5" y="400506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ITAF LANGUAGE SCHOOL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17/30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ITAF LANGUAGE SCHOOL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Picture 2" descr="C:\Users\gensini\Desktop\foto\INFRASTRUTTURE\LORETO\MILITARIA\DSC_7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627998"/>
            <a:ext cx="2952328" cy="541214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9" name="Picture 5" descr="luglio 08 2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0832" y="1037160"/>
            <a:ext cx="3721184" cy="277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antonia.turco\Desktop\ital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3539455"/>
            <a:ext cx="2016125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antonia.turco\Desktop\cENFORAV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04" y="3582379"/>
            <a:ext cx="438736" cy="5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in giù 2"/>
          <p:cNvSpPr/>
          <p:nvPr/>
        </p:nvSpPr>
        <p:spPr>
          <a:xfrm rot="3441393">
            <a:off x="4484793" y="4001607"/>
            <a:ext cx="353352" cy="466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3" descr="C:\Users\gensini\Desktop\foto\INFRASTRUTTURE\LORETO\BIBLIOTECA\DSC_69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124744"/>
            <a:ext cx="1800200" cy="2705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6" name="Picture 2" descr="\\Fs001\Fotografico\Foto CenForAvEn (area riservata)\2015\D936 1° Seminario etica e professionalità militare 05 03 15\DSC_70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9064" y="3789040"/>
            <a:ext cx="3272986" cy="217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sellaDiTesto 16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18/30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ITAF LANGUAGE SCHOOL</a:t>
            </a: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56856" y="1836113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LANGUAGE COURSES</a:t>
            </a:r>
            <a:endParaRPr lang="it-IT" sz="3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24808" y="2420888"/>
            <a:ext cx="3528392" cy="41549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STARTER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24808" y="3068960"/>
            <a:ext cx="3528392" cy="41549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ELEMENTARY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24808" y="3645024"/>
            <a:ext cx="3528392" cy="41549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PRE-INTERMEDIATE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24808" y="4365104"/>
            <a:ext cx="3528392" cy="415498"/>
          </a:xfrm>
          <a:prstGeom prst="rect">
            <a:avLst/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INTERMEDIATE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224808" y="4941168"/>
            <a:ext cx="3528392" cy="415498"/>
          </a:xfrm>
          <a:prstGeom prst="rect">
            <a:avLst/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UPPER-INTERMEDIATE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224808" y="5517232"/>
            <a:ext cx="3528392" cy="415498"/>
          </a:xfrm>
          <a:prstGeom prst="rect">
            <a:avLst/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ADVANCED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16496" y="1177588"/>
            <a:ext cx="9073008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TEACHER-CENTERED STUDY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</a:rPr>
              <a:t>APPROACH</a:t>
            </a:r>
          </a:p>
        </p:txBody>
      </p:sp>
      <p:pic>
        <p:nvPicPr>
          <p:cNvPr id="3074" name="Picture 2" descr="\\FS001\Fotografico\Foto CenForAvEn (area riservata)\Riservate Comandante\BILC\DSC_2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822632"/>
            <a:ext cx="2712566" cy="4076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7113240" y="2420888"/>
            <a:ext cx="1985367" cy="170816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E-LEARNING</a:t>
            </a:r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113240" y="4241120"/>
            <a:ext cx="1985367" cy="170816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RESIDENT</a:t>
            </a:r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19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9210" y="414908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11785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696" y="2060848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980084" y="1916832"/>
            <a:ext cx="6797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LEARNING THEORIES OVERVIEW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008784" y="2998693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STUDENT-CENTERED APPROACH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CONCLUSIONS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4" y="4005064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ITAF LANGUAGE SCHOOL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ITAF LANGUAGE SCHOOL</a:t>
            </a: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44688" y="1831424"/>
            <a:ext cx="6151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AVIATION ENGLISH COURSES</a:t>
            </a:r>
            <a:endParaRPr lang="it-IT" sz="3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16496" y="1177588"/>
            <a:ext cx="9073008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TEACHER-CENTERED STUDY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</a:rPr>
              <a:t>APPROACH</a:t>
            </a:r>
          </a:p>
        </p:txBody>
      </p:sp>
      <p:pic>
        <p:nvPicPr>
          <p:cNvPr id="4098" name="Picture 2" descr="\\FS001\Fotografico\Foto CenForAvEn (area riservata)\Riservate Comandante\Allievo al Centro\vlcsnap-0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2276872"/>
            <a:ext cx="5595374" cy="3147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60512" y="3845947"/>
            <a:ext cx="3785567" cy="20313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- ICAO -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GUIDELINES FOR AVIATION ENGLISH TRAINING PROGRAMME</a:t>
            </a:r>
            <a:endParaRPr lang="it-IT" b="1" dirty="0"/>
          </a:p>
          <a:p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20/30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ITAF LANGUAGE SCHOOL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32520" y="1268760"/>
            <a:ext cx="8640960" cy="523220"/>
          </a:xfrm>
          <a:prstGeom prst="rect">
            <a:avLst/>
          </a:prstGeom>
          <a:solidFill>
            <a:srgbClr val="630F0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TEACHING TOOLS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60512" y="1969676"/>
            <a:ext cx="8640960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DISCUSSION GROUPS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60512" y="2617748"/>
            <a:ext cx="8640960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ONE-MINUTE PAPERS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60512" y="3212976"/>
            <a:ext cx="8640960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CASE STUDIES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60512" y="3841884"/>
            <a:ext cx="8640960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CONCEPT MAPPING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60512" y="4509120"/>
            <a:ext cx="8640960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TUTORIAL WORKSHEETS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60512" y="5138028"/>
            <a:ext cx="8640960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PROBLEM SOLVING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21/30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ITAF LANGUAGE SCHOOL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32520" y="1268760"/>
            <a:ext cx="8640960" cy="523220"/>
          </a:xfrm>
          <a:prstGeom prst="rect">
            <a:avLst/>
          </a:prstGeom>
          <a:solidFill>
            <a:srgbClr val="630F0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WORKING DAY PERIODS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60512" y="2477214"/>
            <a:ext cx="4032448" cy="181588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TEACHER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CENTERED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STUDY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APPROACH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169024" y="2492896"/>
            <a:ext cx="4032448" cy="181588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STUDENT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CENTERED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STUDY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APPROACH</a:t>
            </a:r>
          </a:p>
        </p:txBody>
      </p:sp>
      <p:sp>
        <p:nvSpPr>
          <p:cNvPr id="9" name="Freccia bidirezionale orizzontale 8"/>
          <p:cNvSpPr/>
          <p:nvPr/>
        </p:nvSpPr>
        <p:spPr>
          <a:xfrm>
            <a:off x="1496616" y="4725144"/>
            <a:ext cx="2304256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bidirezionale orizzontale 18"/>
          <p:cNvSpPr/>
          <p:nvPr/>
        </p:nvSpPr>
        <p:spPr>
          <a:xfrm>
            <a:off x="6033120" y="4725144"/>
            <a:ext cx="2304256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40905" y="494116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08.00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853273" y="494116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13.30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005401" y="494116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14.30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8317769" y="494116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16.30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22/30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ITAF LANGUAGE SCHOOL</a:t>
            </a: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37968" y="1831424"/>
            <a:ext cx="6151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AVIATION ENGLISH COURSES</a:t>
            </a:r>
            <a:endParaRPr lang="it-IT" sz="3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24808" y="2852936"/>
            <a:ext cx="3528392" cy="415498"/>
          </a:xfrm>
          <a:prstGeom prst="rect">
            <a:avLst/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INTERMEDIATE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224808" y="3501008"/>
            <a:ext cx="3528392" cy="415498"/>
          </a:xfrm>
          <a:prstGeom prst="rect">
            <a:avLst/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UPPER-INTERMEDIATE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224808" y="4149080"/>
            <a:ext cx="3528392" cy="415498"/>
          </a:xfrm>
          <a:prstGeom prst="rect">
            <a:avLst/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ADVANCED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16496" y="1177588"/>
            <a:ext cx="9073008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TEACHER CENTERED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</a:rPr>
              <a:t>STUDY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</a:rPr>
              <a:t>APPROACH</a:t>
            </a:r>
          </a:p>
        </p:txBody>
      </p:sp>
      <p:pic>
        <p:nvPicPr>
          <p:cNvPr id="3074" name="Picture 2" descr="\\FS001\Fotografico\Foto CenForAvEn (area riservata)\Riservate Comandante\BILC\DSC_2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822632"/>
            <a:ext cx="2712566" cy="4076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7113240" y="2852936"/>
            <a:ext cx="1985367" cy="170816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RESIDENT</a:t>
            </a:r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23/30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ITAF LANGUAGE SCHOOL</a:t>
            </a: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37968" y="1831424"/>
            <a:ext cx="6151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AVIATION ENGLISH COURSES</a:t>
            </a:r>
            <a:endParaRPr lang="it-IT" sz="3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24808" y="2852936"/>
            <a:ext cx="3528392" cy="415498"/>
          </a:xfrm>
          <a:prstGeom prst="rect">
            <a:avLst/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INTERMEDIATE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224808" y="3501008"/>
            <a:ext cx="3528392" cy="415498"/>
          </a:xfrm>
          <a:prstGeom prst="rect">
            <a:avLst/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UPPER-INTERMEDIATE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224808" y="4149080"/>
            <a:ext cx="3528392" cy="415498"/>
          </a:xfrm>
          <a:prstGeom prst="rect">
            <a:avLst/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ADVANCED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16496" y="1177588"/>
            <a:ext cx="9073008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TEACHER-CENTERED STUDY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</a:rPr>
              <a:t>APPROACH</a:t>
            </a:r>
          </a:p>
        </p:txBody>
      </p:sp>
      <p:pic>
        <p:nvPicPr>
          <p:cNvPr id="3074" name="Picture 2" descr="\\FS001\Fotografico\Foto CenForAvEn (area riservata)\Riservate Comandante\BILC\DSC_2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822632"/>
            <a:ext cx="2712566" cy="4076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7113240" y="2852936"/>
            <a:ext cx="1985367" cy="170816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RESIDENT</a:t>
            </a:r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152800" y="4815443"/>
            <a:ext cx="1985367" cy="1061829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PILOTS</a:t>
            </a:r>
            <a:endParaRPr lang="it-IT" b="1" dirty="0"/>
          </a:p>
          <a:p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313040" y="4815443"/>
            <a:ext cx="1661331" cy="1061829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ATC</a:t>
            </a:r>
            <a:endParaRPr lang="it-IT" b="1" dirty="0"/>
          </a:p>
          <a:p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113241" y="4797152"/>
            <a:ext cx="2304256" cy="1061829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b="1" dirty="0" smtClean="0"/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MAINTENANCE</a:t>
            </a:r>
            <a:endParaRPr lang="it-IT" b="1" dirty="0"/>
          </a:p>
          <a:p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24/30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ITAF LANGUAGE SCHOOL</a:t>
            </a: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16496" y="1177588"/>
            <a:ext cx="9073008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STUDENT-CENTERED STUDY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</a:rPr>
              <a:t>APPROACH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88504" y="3268141"/>
            <a:ext cx="2102893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AVIATION 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ENGLISH</a:t>
            </a:r>
            <a:endParaRPr lang="it-IT" b="1" dirty="0"/>
          </a:p>
          <a:p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520431" y="3268141"/>
            <a:ext cx="2368673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OPERATIONAL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ENVIRONMENT</a:t>
            </a:r>
            <a:endParaRPr lang="it-IT" b="1" dirty="0"/>
          </a:p>
          <a:p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32799" y="1916832"/>
            <a:ext cx="2368673" cy="738664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AIRSPACE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AIRPORTS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832799" y="2780928"/>
            <a:ext cx="2368673" cy="738664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INFORMATION EXCHANGE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832799" y="3645024"/>
            <a:ext cx="2368673" cy="738664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OPERATIONAL AWARNESS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832799" y="4437112"/>
            <a:ext cx="2368673" cy="738664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ROUTINE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SITUATIONS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832799" y="5282624"/>
            <a:ext cx="2368673" cy="738664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EMERGENCY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SITUATIONS</a:t>
            </a:r>
            <a:endParaRPr lang="it-IT" b="1" dirty="0"/>
          </a:p>
        </p:txBody>
      </p:sp>
      <p:sp>
        <p:nvSpPr>
          <p:cNvPr id="8" name="Freccia a destra rientrata 7"/>
          <p:cNvSpPr/>
          <p:nvPr/>
        </p:nvSpPr>
        <p:spPr>
          <a:xfrm>
            <a:off x="6033120" y="3645024"/>
            <a:ext cx="648072" cy="8170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rientrata 17"/>
          <p:cNvSpPr/>
          <p:nvPr/>
        </p:nvSpPr>
        <p:spPr>
          <a:xfrm>
            <a:off x="2720752" y="3645024"/>
            <a:ext cx="648072" cy="8170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25/30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ITAF LANGUAGE SCHOOL</a:t>
            </a: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16496" y="1177588"/>
            <a:ext cx="9073008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STUDENT-CENTERED STUDY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</a:rPr>
              <a:t>APPROACH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88504" y="3268141"/>
            <a:ext cx="2102893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AVIATION 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ENGLISH</a:t>
            </a:r>
            <a:endParaRPr lang="it-IT" b="1" dirty="0"/>
          </a:p>
          <a:p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520431" y="3268141"/>
            <a:ext cx="2368673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TOOLS</a:t>
            </a:r>
          </a:p>
          <a:p>
            <a:pPr algn="ctr"/>
            <a:endParaRPr lang="it-IT" b="1" dirty="0"/>
          </a:p>
          <a:p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32799" y="2221414"/>
            <a:ext cx="2656705" cy="415498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E-READERS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832799" y="2780928"/>
            <a:ext cx="2656705" cy="415498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DOCUMENTARIES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832799" y="5461774"/>
            <a:ext cx="2656705" cy="415498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ROLE GAMES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832799" y="4885710"/>
            <a:ext cx="2656705" cy="415498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IPADS</a:t>
            </a:r>
            <a:endParaRPr lang="it-IT" b="1" dirty="0"/>
          </a:p>
        </p:txBody>
      </p:sp>
      <p:sp>
        <p:nvSpPr>
          <p:cNvPr id="8" name="Freccia a destra rientrata 7"/>
          <p:cNvSpPr/>
          <p:nvPr/>
        </p:nvSpPr>
        <p:spPr>
          <a:xfrm>
            <a:off x="6033120" y="3645024"/>
            <a:ext cx="648072" cy="8170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rientrata 17"/>
          <p:cNvSpPr/>
          <p:nvPr/>
        </p:nvSpPr>
        <p:spPr>
          <a:xfrm>
            <a:off x="2720752" y="3645024"/>
            <a:ext cx="648072" cy="8170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825208" y="3356992"/>
            <a:ext cx="2656705" cy="415498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DOCUMENTS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832799" y="4293096"/>
            <a:ext cx="2656705" cy="415498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MEETING ROOMS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26/30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ITAF LANGUAGE SCHOOL</a:t>
            </a: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16496" y="1177588"/>
            <a:ext cx="9073008" cy="52322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STUDENT-CENTERED STUDY</a:t>
            </a:r>
            <a:r>
              <a:rPr lang="it-IT" sz="2800" b="1" dirty="0">
                <a:solidFill>
                  <a:srgbClr val="FFFF00"/>
                </a:solidFill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</a:rPr>
              <a:t>APPROACH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4796" y="3268139"/>
            <a:ext cx="2152649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TOOLS</a:t>
            </a:r>
          </a:p>
          <a:p>
            <a:pPr algn="ctr"/>
            <a:endParaRPr lang="it-IT" b="1" dirty="0"/>
          </a:p>
          <a:p>
            <a:endParaRPr lang="it-IT" b="1" dirty="0"/>
          </a:p>
        </p:txBody>
      </p:sp>
      <p:sp>
        <p:nvSpPr>
          <p:cNvPr id="8" name="Freccia a destra rientrata 7"/>
          <p:cNvSpPr/>
          <p:nvPr/>
        </p:nvSpPr>
        <p:spPr>
          <a:xfrm>
            <a:off x="6033120" y="3645024"/>
            <a:ext cx="648072" cy="8170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rientrata 17"/>
          <p:cNvSpPr/>
          <p:nvPr/>
        </p:nvSpPr>
        <p:spPr>
          <a:xfrm>
            <a:off x="2720752" y="3645024"/>
            <a:ext cx="648072" cy="8170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3448423" y="3284984"/>
            <a:ext cx="2152649" cy="13849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FFFF00"/>
              </a:solidFill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REAL EXERCISE</a:t>
            </a:r>
            <a:endParaRPr lang="it-IT" b="1" dirty="0"/>
          </a:p>
          <a:p>
            <a:endParaRPr lang="it-IT" b="1" dirty="0"/>
          </a:p>
        </p:txBody>
      </p:sp>
      <p:pic>
        <p:nvPicPr>
          <p:cNvPr id="5122" name="Picture 2" descr="\\FS001\Fotografico\Foto CenForAvEn (area riservata)\2015\D1000 Visita Rostro IV aerop. Falconara 27 07 15\DSC_2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54" y="1916832"/>
            <a:ext cx="2562947" cy="3851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27/30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9210" y="414908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11785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696" y="2060848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980084" y="1916832"/>
            <a:ext cx="6797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LEARNING THEORIES OVERVIEW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008784" y="2998693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STUDENT CENTERED APPROACH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CONCLUSIONS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4" y="4005064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ITAF LANGUAGE SCHOOL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28/30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64568" y="332656"/>
            <a:ext cx="7920880" cy="100811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TAMING THE CHANGE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29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752" y="1529656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9210" y="414908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11785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696" y="2060848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980084" y="1916832"/>
            <a:ext cx="6797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LEARNING THEORIES OVERVIEW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008784" y="2998693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STUDENT CENTERED APPROACH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000672" y="5085184"/>
            <a:ext cx="790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CONCLUSIONS</a:t>
            </a:r>
            <a:endParaRPr lang="it-IT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114" y="5125690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008784" y="4005064"/>
            <a:ext cx="751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ITAF LANGUAGE SCHOOL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0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64568" y="332656"/>
            <a:ext cx="7920880" cy="100811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TAMING THE CHANGE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64568" y="2204864"/>
            <a:ext cx="7920880" cy="10081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MODERNIZED TEACHING</a:t>
            </a:r>
            <a:endParaRPr lang="it-IT" sz="4000" dirty="0"/>
          </a:p>
        </p:txBody>
      </p:sp>
      <p:sp>
        <p:nvSpPr>
          <p:cNvPr id="13" name="Rettangolo 12"/>
          <p:cNvSpPr/>
          <p:nvPr/>
        </p:nvSpPr>
        <p:spPr>
          <a:xfrm>
            <a:off x="1064568" y="3429000"/>
            <a:ext cx="7920880" cy="10081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INTERNATIONAL OFFER</a:t>
            </a:r>
            <a:endParaRPr lang="it-IT" sz="4000" dirty="0"/>
          </a:p>
        </p:txBody>
      </p:sp>
      <p:sp>
        <p:nvSpPr>
          <p:cNvPr id="14" name="Rettangolo 13"/>
          <p:cNvSpPr/>
          <p:nvPr/>
        </p:nvSpPr>
        <p:spPr>
          <a:xfrm>
            <a:off x="1064568" y="4725144"/>
            <a:ext cx="7920880" cy="10081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 GLOBAL NETWORKING</a:t>
            </a:r>
            <a:endParaRPr lang="it-IT" sz="4000" dirty="0"/>
          </a:p>
        </p:txBody>
      </p:sp>
      <p:sp>
        <p:nvSpPr>
          <p:cNvPr id="2" name="Freccia in giù 1"/>
          <p:cNvSpPr/>
          <p:nvPr/>
        </p:nvSpPr>
        <p:spPr>
          <a:xfrm>
            <a:off x="4520952" y="1556792"/>
            <a:ext cx="72008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625409" y="630932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30/30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Immagine 2" descr="Sma_new_20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2209800" y="2489537"/>
            <a:ext cx="5695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it-IT" sz="6000" b="1" dirty="0" smtClean="0">
                <a:solidFill>
                  <a:srgbClr val="FFFF00"/>
                </a:solidFill>
              </a:rPr>
              <a:t>QUESTIONS ?</a:t>
            </a:r>
            <a:endParaRPr lang="it-IT" sz="6000" b="1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0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INTRODUCTION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6" name="Freccia destra 15"/>
          <p:cNvSpPr/>
          <p:nvPr/>
        </p:nvSpPr>
        <p:spPr>
          <a:xfrm rot="5400000">
            <a:off x="4354332" y="1988840"/>
            <a:ext cx="72008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28864" y="1340768"/>
            <a:ext cx="1959191" cy="52322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SCHOOLS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43000" y="2833772"/>
            <a:ext cx="7374136" cy="523220"/>
          </a:xfrm>
          <a:prstGeom prst="rect">
            <a:avLst/>
          </a:prstGeom>
          <a:solidFill>
            <a:srgbClr val="9900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TO MAXIMISE HUMAN POTENTIAL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143000" y="3553852"/>
            <a:ext cx="7374136" cy="523220"/>
          </a:xfrm>
          <a:prstGeom prst="rect">
            <a:avLst/>
          </a:prstGeom>
          <a:solidFill>
            <a:srgbClr val="9900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TO THINK DIFFERENTLY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36576" y="4345940"/>
            <a:ext cx="7380560" cy="523220"/>
          </a:xfrm>
          <a:prstGeom prst="rect">
            <a:avLst/>
          </a:prstGeom>
          <a:solidFill>
            <a:srgbClr val="9900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TO DEVELOP MULTIPLE PERSPECTIVES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17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4/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LEARNING THEORIES OVERVIEW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04528" y="2980109"/>
            <a:ext cx="2060179" cy="138499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LEARNING</a:t>
            </a:r>
          </a:p>
          <a:p>
            <a:endParaRPr lang="it-IT" sz="2800" b="1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3944888" y="1412776"/>
            <a:ext cx="1980029" cy="1384995"/>
          </a:xfrm>
          <a:prstGeom prst="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METHODS</a:t>
            </a:r>
          </a:p>
          <a:p>
            <a:endParaRPr lang="it-IT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3944888" y="2996952"/>
            <a:ext cx="1971887" cy="138499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STYLES</a:t>
            </a:r>
          </a:p>
          <a:p>
            <a:endParaRPr lang="it-IT" sz="28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3944888" y="4636293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SPEEDS</a:t>
            </a:r>
          </a:p>
          <a:p>
            <a:endParaRPr lang="it-IT" sz="28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2050" name="Picture 2" descr="\\FS001\Fotografico\Foto CenForAvEn (area riservata)\Riservate Comandante\BILC\DSC_68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244884"/>
            <a:ext cx="2615622" cy="485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5/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LEARNING THEORIES OVERVIEW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44888" y="1412776"/>
            <a:ext cx="1980029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METHODS</a:t>
            </a:r>
          </a:p>
          <a:p>
            <a:endParaRPr lang="it-IT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3944888" y="2996952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STYLES</a:t>
            </a:r>
          </a:p>
          <a:p>
            <a:endParaRPr lang="it-IT" sz="28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3944888" y="4636293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SPEEDS</a:t>
            </a:r>
          </a:p>
          <a:p>
            <a:endParaRPr lang="it-IT" sz="2800" b="1" dirty="0" smtClean="0"/>
          </a:p>
        </p:txBody>
      </p:sp>
      <p:sp>
        <p:nvSpPr>
          <p:cNvPr id="23" name="CasellaDiTesto 22"/>
          <p:cNvSpPr txBox="1"/>
          <p:nvPr/>
        </p:nvSpPr>
        <p:spPr>
          <a:xfrm>
            <a:off x="7357317" y="2996952"/>
            <a:ext cx="1959191" cy="138499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SCHOOLS</a:t>
            </a:r>
          </a:p>
          <a:p>
            <a:endParaRPr lang="it-IT" sz="2800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6/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LEARNING THEORIES OVERVIEW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44888" y="1412776"/>
            <a:ext cx="1980029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METHODS</a:t>
            </a:r>
          </a:p>
          <a:p>
            <a:endParaRPr lang="it-IT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3944888" y="2996952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STYLES</a:t>
            </a:r>
          </a:p>
          <a:p>
            <a:endParaRPr lang="it-IT" sz="28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3944888" y="4636293"/>
            <a:ext cx="1971887" cy="138499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SPEEDS</a:t>
            </a:r>
          </a:p>
          <a:p>
            <a:endParaRPr lang="it-IT" sz="2800" b="1" dirty="0" smtClean="0"/>
          </a:p>
        </p:txBody>
      </p:sp>
      <p:sp>
        <p:nvSpPr>
          <p:cNvPr id="23" name="CasellaDiTesto 22"/>
          <p:cNvSpPr txBox="1"/>
          <p:nvPr/>
        </p:nvSpPr>
        <p:spPr>
          <a:xfrm>
            <a:off x="7357317" y="2996952"/>
            <a:ext cx="1959191" cy="138499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it-IT" sz="2800" b="1" dirty="0" smtClean="0"/>
          </a:p>
          <a:p>
            <a:r>
              <a:rPr lang="it-IT" sz="2800" b="1" dirty="0" smtClean="0"/>
              <a:t>SCHOOLS</a:t>
            </a:r>
          </a:p>
          <a:p>
            <a:endParaRPr lang="it-IT" sz="2800" b="1" dirty="0" smtClean="0"/>
          </a:p>
        </p:txBody>
      </p:sp>
      <p:sp>
        <p:nvSpPr>
          <p:cNvPr id="3" name="Ovale 2"/>
          <p:cNvSpPr/>
          <p:nvPr/>
        </p:nvSpPr>
        <p:spPr>
          <a:xfrm>
            <a:off x="812800" y="1124744"/>
            <a:ext cx="6372448" cy="4968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08584" y="2924944"/>
            <a:ext cx="5297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STANDARD</a:t>
            </a:r>
            <a:endParaRPr lang="it-IT" sz="72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7/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LEARNING THEORIES OVERVIEW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160912" y="1268760"/>
            <a:ext cx="1512168" cy="138499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SCI</a:t>
            </a:r>
          </a:p>
          <a:p>
            <a:endParaRPr lang="it-IT" sz="2800" b="1" dirty="0" smtClean="0"/>
          </a:p>
        </p:txBody>
      </p:sp>
      <p:sp>
        <p:nvSpPr>
          <p:cNvPr id="9" name="Freccia in giù 8"/>
          <p:cNvSpPr/>
          <p:nvPr/>
        </p:nvSpPr>
        <p:spPr>
          <a:xfrm>
            <a:off x="4304928" y="3212976"/>
            <a:ext cx="108012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88704" y="4221088"/>
            <a:ext cx="54006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STUDENT ENGAGEMENT</a:t>
            </a:r>
          </a:p>
        </p:txBody>
      </p:sp>
      <p:pic>
        <p:nvPicPr>
          <p:cNvPr id="17" name="Picture 5" descr="C:\Users\gensini\Desktop\foto\INFRASTRUTTURE\LORETO\ATTIVITA'\8 VARIE\DSC_8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836712"/>
            <a:ext cx="2528882" cy="46358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2288704" y="4869160"/>
            <a:ext cx="54006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IMMERSION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288704" y="5517232"/>
            <a:ext cx="54006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PERSONAL RESPONSABILITY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730505" y="6309320"/>
            <a:ext cx="758999" cy="3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8/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LEARNING THEORIES OVERVIEW</a:t>
            </a:r>
            <a:endParaRPr lang="it-IT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125398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4376936" y="1844824"/>
            <a:ext cx="108012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88704" y="1196752"/>
            <a:ext cx="54006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ysClr val="windowText" lastClr="000000"/>
                </a:solidFill>
              </a:rPr>
              <a:t>STUDENT SELF RELIANCE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288704" y="2636912"/>
            <a:ext cx="54006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PROBLEM SOLVING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288704" y="3356992"/>
            <a:ext cx="54006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ROLE PLAYING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288704" y="4149080"/>
            <a:ext cx="54006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TEAM PROJECTS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288704" y="5013176"/>
            <a:ext cx="54006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INDIVIDUAL ASSIGNEMENTS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730505" y="6309320"/>
            <a:ext cx="758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9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30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5462</TotalTime>
  <Words>623</Words>
  <Application>Microsoft Macintosh PowerPoint</Application>
  <PresentationFormat>A4 (21x29,7 cm)</PresentationFormat>
  <Paragraphs>335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Di ieva</dc:creator>
  <cp:lastModifiedBy>office</cp:lastModifiedBy>
  <cp:revision>341</cp:revision>
  <cp:lastPrinted>2013-01-28T13:14:11Z</cp:lastPrinted>
  <dcterms:created xsi:type="dcterms:W3CDTF">2014-10-12T09:54:15Z</dcterms:created>
  <dcterms:modified xsi:type="dcterms:W3CDTF">2015-10-07T06:41:36Z</dcterms:modified>
</cp:coreProperties>
</file>